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8" r:id="rId1"/>
  </p:sldMasterIdLst>
  <p:sldIdLst>
    <p:sldId id="256" r:id="rId2"/>
    <p:sldId id="261" r:id="rId3"/>
    <p:sldId id="266" r:id="rId4"/>
    <p:sldId id="271" r:id="rId5"/>
    <p:sldId id="263" r:id="rId6"/>
    <p:sldId id="257" r:id="rId7"/>
    <p:sldId id="258" r:id="rId8"/>
    <p:sldId id="259" r:id="rId9"/>
    <p:sldId id="260" r:id="rId10"/>
    <p:sldId id="265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70" autoAdjust="0"/>
    <p:restoredTop sz="94994" autoAdjust="0"/>
  </p:normalViewPr>
  <p:slideViewPr>
    <p:cSldViewPr snapToGrid="0" snapToObject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March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DDAE5B-B07C-441A-8026-C23A427A74DC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March 2,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March 2,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09CF4-4C1A-45DC-BADA-6EFF91CB9ABB}" type="datetime4">
              <a:rPr lang="en-US" smtClean="0"/>
              <a:pPr/>
              <a:t>March 2,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March 2,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67641A-9D94-4BD6-862F-F651067079BC}" type="datetime4">
              <a:rPr lang="en-US" smtClean="0"/>
              <a:pPr/>
              <a:t>March 2,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4F0C02-0EF4-4745-9D82-E8D3F59464E3}" type="datetime4">
              <a:rPr lang="en-US" smtClean="0"/>
              <a:pPr/>
              <a:t>March 2,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March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80" r:id="rId2"/>
    <p:sldLayoutId id="2147485081" r:id="rId3"/>
    <p:sldLayoutId id="2147485082" r:id="rId4"/>
    <p:sldLayoutId id="2147485083" r:id="rId5"/>
    <p:sldLayoutId id="2147485084" r:id="rId6"/>
    <p:sldLayoutId id="2147485085" r:id="rId7"/>
    <p:sldLayoutId id="2147485086" r:id="rId8"/>
    <p:sldLayoutId id="2147485087" r:id="rId9"/>
    <p:sldLayoutId id="2147485088" r:id="rId10"/>
    <p:sldLayoutId id="214748508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Semester 6</a:t>
            </a:r>
          </a:p>
          <a:p>
            <a:r>
              <a:rPr lang="en-US" dirty="0" smtClean="0"/>
              <a:t>2019-20</a:t>
            </a:r>
          </a:p>
          <a:p>
            <a:r>
              <a:rPr lang="en-US" sz="1400" i="1" dirty="0" smtClean="0"/>
              <a:t>Dr. </a:t>
            </a:r>
            <a:r>
              <a:rPr lang="en-US" sz="1400" i="1" dirty="0" err="1" smtClean="0"/>
              <a:t>Lakshmi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Muthukumar</a:t>
            </a:r>
            <a:r>
              <a:rPr lang="en-US" sz="1400" i="1" dirty="0" smtClean="0"/>
              <a:t>, Head, Department of English, SIES College of Arts, Science and Commerce, </a:t>
            </a:r>
            <a:r>
              <a:rPr lang="en-US" sz="1400" i="1" dirty="0" err="1" smtClean="0"/>
              <a:t>Sion</a:t>
            </a:r>
            <a:r>
              <a:rPr lang="en-US" sz="1400" i="1" dirty="0" smtClean="0"/>
              <a:t> West</a:t>
            </a:r>
            <a:endParaRPr lang="en-US" sz="1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cs typeface="Apple Chancery"/>
              </a:rPr>
              <a:t>AESTHETICISM </a:t>
            </a:r>
            <a:endParaRPr lang="en-US" sz="4400" dirty="0">
              <a:cs typeface="Apple Chancery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583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y-like-all-other-qualities-presented-to-human-experience-is-relative-and-the-definition-of-it-quot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9398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Oscar Wilde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disciple of Pater, pushed Pater’s aesthetic creed to the extreme &amp; gave expression to its principles in the language of flippancy.</a:t>
            </a:r>
          </a:p>
          <a:p>
            <a:endParaRPr lang="en-IN" dirty="0"/>
          </a:p>
          <a:p>
            <a:r>
              <a:rPr lang="en-US" dirty="0" smtClean="0"/>
              <a:t>Personified </a:t>
            </a:r>
            <a:r>
              <a:rPr lang="en-US" dirty="0"/>
              <a:t>the movement through his </a:t>
            </a:r>
            <a:r>
              <a:rPr lang="en-US" dirty="0" smtClean="0"/>
              <a:t>life </a:t>
            </a:r>
            <a:r>
              <a:rPr lang="en-IN" dirty="0" smtClean="0"/>
              <a:t>style.</a:t>
            </a:r>
          </a:p>
          <a:p>
            <a:endParaRPr lang="en-IN" dirty="0" smtClean="0"/>
          </a:p>
          <a:p>
            <a:r>
              <a:rPr lang="en-US" dirty="0" smtClean="0"/>
              <a:t>Philosophy : </a:t>
            </a:r>
            <a:r>
              <a:rPr lang="en-US" dirty="0"/>
              <a:t>Art for art's sake in opposition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three </a:t>
            </a:r>
            <a:r>
              <a:rPr lang="en-US" dirty="0"/>
              <a:t>contemporary </a:t>
            </a:r>
            <a:r>
              <a:rPr lang="en-US" dirty="0" smtClean="0"/>
              <a:t>attitudes</a:t>
            </a:r>
            <a:r>
              <a:rPr lang="en-IN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Against Realism</a:t>
            </a:r>
            <a:r>
              <a:rPr lang="en-IN" dirty="0"/>
              <a:t> </a:t>
            </a: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Against Moralism</a:t>
            </a:r>
            <a:r>
              <a:rPr lang="en-IN" dirty="0"/>
              <a:t> </a:t>
            </a: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Idea of art as </a:t>
            </a:r>
            <a:r>
              <a:rPr lang="en-US" dirty="0" smtClean="0"/>
              <a:t>“self</a:t>
            </a:r>
            <a:r>
              <a:rPr lang="en-US" dirty="0"/>
              <a:t>-</a:t>
            </a:r>
            <a:r>
              <a:rPr lang="en-US" dirty="0" smtClean="0"/>
              <a:t>expression</a:t>
            </a:r>
            <a:r>
              <a:rPr lang="en-IN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19832f915aa444d963d452e6a545076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20" y="2193790"/>
            <a:ext cx="2875180" cy="404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29938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Oscar Wilde 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Writing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"The Picture of Dorian </a:t>
            </a:r>
            <a:r>
              <a:rPr lang="en-US" dirty="0" smtClean="0"/>
              <a:t>Gray</a:t>
            </a:r>
            <a:r>
              <a:rPr lang="en-US" dirty="0"/>
              <a:t>" is typical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decadent </a:t>
            </a:r>
            <a:r>
              <a:rPr lang="en-US" dirty="0"/>
              <a:t>aestheticism- ingenious,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witty</a:t>
            </a:r>
            <a:r>
              <a:rPr lang="en-US" dirty="0"/>
              <a:t>, polished and ornamental in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style </a:t>
            </a:r>
            <a:r>
              <a:rPr lang="en-US" dirty="0"/>
              <a:t>but lacking in human warmth.</a:t>
            </a:r>
            <a:endParaRPr lang="en-IN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41jrDyhQnTL._SX312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16" y="1501648"/>
            <a:ext cx="2816444" cy="454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12579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Introduction to Aestheticism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/>
              <a:t> </a:t>
            </a:r>
            <a:r>
              <a:rPr lang="en-US" dirty="0" smtClean="0"/>
              <a:t>Beginnings of the Movement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Characteristics of this Movement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Walter Pater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Oscar Wilde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532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Introduction to Aestheticism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Aestheticism emphasized aesthetic values as the purpose of art rather than burdening it with social- political goals.</a:t>
            </a:r>
          </a:p>
          <a:p>
            <a:r>
              <a:rPr lang="en-US" dirty="0" smtClean="0"/>
              <a:t>Proponents of aestheticism held that art does not have any didactic purpose. </a:t>
            </a:r>
          </a:p>
          <a:p>
            <a:r>
              <a:rPr lang="en-US" dirty="0" smtClean="0"/>
              <a:t>Life should copy art and not vice versa</a:t>
            </a:r>
          </a:p>
          <a:p>
            <a:r>
              <a:rPr lang="en-US" dirty="0" smtClean="0"/>
              <a:t>Main characteristics of the movement :</a:t>
            </a:r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Suggestion rather than statement </a:t>
            </a:r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Sensuality</a:t>
            </a:r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Correspondence between words, </a:t>
            </a:r>
            <a:r>
              <a:rPr lang="en-US" dirty="0" err="1" smtClean="0"/>
              <a:t>colours</a:t>
            </a:r>
            <a:r>
              <a:rPr lang="en-US" dirty="0" smtClean="0"/>
              <a:t> and music</a:t>
            </a:r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Extensive use of symbols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4705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Introduction to Aestheticism 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 a philosophy, aesthetics refers to the study of sensory principles </a:t>
            </a:r>
            <a:r>
              <a:rPr lang="mr-IN" dirty="0" smtClean="0"/>
              <a:t>–</a:t>
            </a:r>
            <a:r>
              <a:rPr lang="en-US" dirty="0" smtClean="0"/>
              <a:t> in other words judgment or evaluation by the senses.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 a literary movement, it  adopted an approach to life that emphasized the importance of art above all else, and the pleasure which could be found in beautiful things.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8243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Beginnings of the Movement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Reaction to Victorian attitude towards Art and Literature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Opposition to Victorian Morality and Orthodoxy</a:t>
            </a:r>
          </a:p>
          <a:p>
            <a:endParaRPr lang="en-US" dirty="0"/>
          </a:p>
          <a:p>
            <a:r>
              <a:rPr lang="en-US" dirty="0" smtClean="0"/>
              <a:t>Dissatisfaction </a:t>
            </a:r>
            <a:r>
              <a:rPr lang="en-US" dirty="0"/>
              <a:t>with the Utilitarian and Materialistic creed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Stimulus towards Hedonism</a:t>
            </a:r>
          </a:p>
          <a:p>
            <a:endParaRPr lang="en-US" dirty="0"/>
          </a:p>
          <a:p>
            <a:r>
              <a:rPr lang="en-US" dirty="0" smtClean="0"/>
              <a:t>Influence </a:t>
            </a:r>
            <a:r>
              <a:rPr lang="en-US" dirty="0"/>
              <a:t>of the French doctrine of art for art's sake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2272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Characteristics of this Movement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Relationship with other art forms and movements </a:t>
            </a:r>
          </a:p>
          <a:p>
            <a:pPr marL="512064" indent="-514350">
              <a:buFont typeface="+mj-lt"/>
              <a:buAutoNum type="romanLcPeriod"/>
            </a:pPr>
            <a:r>
              <a:rPr lang="en-US" dirty="0" smtClean="0"/>
              <a:t>Painting</a:t>
            </a:r>
          </a:p>
          <a:p>
            <a:pPr marL="512064" indent="-514350">
              <a:buFont typeface="+mj-lt"/>
              <a:buAutoNum type="romanLcPeriod"/>
            </a:pPr>
            <a:r>
              <a:rPr lang="en-US" dirty="0" smtClean="0"/>
              <a:t>Hellenism</a:t>
            </a:r>
          </a:p>
          <a:p>
            <a:pPr marL="512064" indent="-514350">
              <a:buFont typeface="+mj-lt"/>
              <a:buAutoNum type="romanLcPeriod"/>
            </a:pPr>
            <a:r>
              <a:rPr lang="en-US" dirty="0" err="1" smtClean="0"/>
              <a:t>Synaesthesia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Sensuality over Didacticism, suggestion over statement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Beauty as the only criterion of art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Heightened language meets ‘vulgar’ subject matter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Use of symbols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8963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Characteristics of this Movement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Escapist nature</a:t>
            </a:r>
          </a:p>
          <a:p>
            <a:pPr marL="569214" indent="-571500">
              <a:buFont typeface="+mj-lt"/>
              <a:buAutoNum type="romanLcPeriod"/>
            </a:pPr>
            <a:r>
              <a:rPr lang="en-US" sz="2800" dirty="0" smtClean="0"/>
              <a:t>Belief that Life should imitate Art</a:t>
            </a:r>
          </a:p>
          <a:p>
            <a:pPr marL="569214" indent="-571500">
              <a:buFont typeface="+mj-lt"/>
              <a:buAutoNum type="romanLcPeriod"/>
            </a:pPr>
            <a:r>
              <a:rPr lang="en-US" sz="2800" dirty="0" smtClean="0"/>
              <a:t>Focus on the individual self</a:t>
            </a:r>
          </a:p>
          <a:p>
            <a:pPr marL="569214" indent="-571500">
              <a:buFont typeface="+mj-lt"/>
              <a:buAutoNum type="romanLcPeriod"/>
            </a:pPr>
            <a:r>
              <a:rPr lang="en-US" sz="2800" dirty="0" smtClean="0"/>
              <a:t>Denial of morality, utility and social roles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759549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Walter Pater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Quarterly Review </a:t>
            </a:r>
            <a:r>
              <a:rPr lang="en-US" dirty="0" smtClean="0"/>
              <a:t>of January 1876 called him </a:t>
            </a:r>
          </a:p>
          <a:p>
            <a:pPr marL="0" indent="0">
              <a:buNone/>
            </a:pPr>
            <a:r>
              <a:rPr lang="en-US" dirty="0" smtClean="0"/>
              <a:t>“the most thoroughly representative critic the</a:t>
            </a:r>
          </a:p>
          <a:p>
            <a:pPr marL="0" indent="0">
              <a:buNone/>
            </a:pPr>
            <a:r>
              <a:rPr lang="en-US" dirty="0" smtClean="0"/>
              <a:t> Romantic Age has yet produced.” </a:t>
            </a:r>
          </a:p>
          <a:p>
            <a:endParaRPr lang="en-US" dirty="0" smtClean="0"/>
          </a:p>
          <a:p>
            <a:r>
              <a:rPr lang="en-US" dirty="0" smtClean="0"/>
              <a:t>According to Pater, “art comes to you proposing</a:t>
            </a:r>
          </a:p>
          <a:p>
            <a:pPr marL="0" indent="0">
              <a:buNone/>
            </a:pPr>
            <a:r>
              <a:rPr lang="en-US" dirty="0" smtClean="0"/>
              <a:t> frankly to give nothing but the highest quality </a:t>
            </a:r>
          </a:p>
          <a:p>
            <a:pPr marL="0" indent="0">
              <a:buNone/>
            </a:pPr>
            <a:r>
              <a:rPr lang="en-US" dirty="0" smtClean="0"/>
              <a:t>to your moments as they pass and</a:t>
            </a:r>
          </a:p>
          <a:p>
            <a:pPr marL="0" indent="0">
              <a:buNone/>
            </a:pPr>
            <a:r>
              <a:rPr lang="en-US" dirty="0" smtClean="0"/>
              <a:t> simply for those moments sake.”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Defined beauty in the Preface to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Renaissance</a:t>
            </a:r>
            <a:r>
              <a:rPr lang="en-US" i="1" dirty="0"/>
              <a:t>(1873).</a:t>
            </a:r>
          </a:p>
          <a:p>
            <a:endParaRPr lang="en-US" dirty="0"/>
          </a:p>
          <a:p>
            <a:endParaRPr lang="en-US" i="1" dirty="0"/>
          </a:p>
          <a:p>
            <a:endParaRPr lang="en-US" dirty="0" smtClean="0"/>
          </a:p>
          <a:p>
            <a:endParaRPr lang="en-US" i="1" dirty="0"/>
          </a:p>
        </p:txBody>
      </p:sp>
      <p:pic>
        <p:nvPicPr>
          <p:cNvPr id="4" name="Picture 3" descr="160379-004-D3C41C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85" y="1295401"/>
            <a:ext cx="2645015" cy="4296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14390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Walter Pater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i="1" dirty="0"/>
          </a:p>
          <a:p>
            <a:r>
              <a:rPr lang="en-US" i="1" dirty="0"/>
              <a:t> </a:t>
            </a:r>
            <a:r>
              <a:rPr lang="en-US" dirty="0"/>
              <a:t>Intellectual Hedonism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true purpose of an artist is to create beauty and transcribe in his words his own “Sense of Beauty”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Scrupulous Literary Artist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Manner over </a:t>
            </a:r>
            <a:r>
              <a:rPr lang="en-US" dirty="0" smtClean="0"/>
              <a:t>Matter.</a:t>
            </a:r>
            <a:endParaRPr lang="en-US" i="1" dirty="0"/>
          </a:p>
        </p:txBody>
      </p:sp>
      <p:pic>
        <p:nvPicPr>
          <p:cNvPr id="4" name="Picture 3" descr="41LdfZmMntL._AC_UL320_SR214,32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50" y="3366604"/>
            <a:ext cx="2124725" cy="3177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70266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1283</TotalTime>
  <Words>468</Words>
  <Application>Microsoft Macintosh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AESTHETICISM </vt:lpstr>
      <vt:lpstr>INDEX</vt:lpstr>
      <vt:lpstr>Introduction to Aestheticism</vt:lpstr>
      <vt:lpstr>Introduction to Aestheticism </vt:lpstr>
      <vt:lpstr>Beginnings of the Movement</vt:lpstr>
      <vt:lpstr>Characteristics of this Movement</vt:lpstr>
      <vt:lpstr>Characteristics of this Movement</vt:lpstr>
      <vt:lpstr>Walter Pater</vt:lpstr>
      <vt:lpstr>Walter Pater</vt:lpstr>
      <vt:lpstr>Slide 10</vt:lpstr>
      <vt:lpstr>Oscar Wilde</vt:lpstr>
      <vt:lpstr>Oscar Wilde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Shambhabi Chatterjee</dc:creator>
  <cp:lastModifiedBy>HP</cp:lastModifiedBy>
  <cp:revision>43</cp:revision>
  <dcterms:created xsi:type="dcterms:W3CDTF">2016-12-01T10:08:44Z</dcterms:created>
  <dcterms:modified xsi:type="dcterms:W3CDTF">2020-03-02T06:01:52Z</dcterms:modified>
</cp:coreProperties>
</file>